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57bf73bde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e57bf73bde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57bf73bde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e57bf73bde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11"/>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1308150" y="1318650"/>
            <a:ext cx="71100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2600"/>
              <a:buNone/>
              <a:defRPr sz="2600">
                <a:solidFill>
                  <a:srgbClr val="FFFFFF"/>
                </a:solidFill>
              </a:defRPr>
            </a:lvl1pPr>
            <a:lvl2pPr lvl="1" algn="l">
              <a:lnSpc>
                <a:spcPct val="100000"/>
              </a:lnSpc>
              <a:spcBef>
                <a:spcPts val="0"/>
              </a:spcBef>
              <a:spcAft>
                <a:spcPts val="0"/>
              </a:spcAft>
              <a:buClr>
                <a:srgbClr val="FFFFFF"/>
              </a:buClr>
              <a:buSzPts val="2600"/>
              <a:buNone/>
              <a:defRPr sz="2600">
                <a:solidFill>
                  <a:srgbClr val="FFFFFF"/>
                </a:solidFill>
              </a:defRPr>
            </a:lvl2pPr>
            <a:lvl3pPr lvl="2" algn="l">
              <a:lnSpc>
                <a:spcPct val="100000"/>
              </a:lnSpc>
              <a:spcBef>
                <a:spcPts val="0"/>
              </a:spcBef>
              <a:spcAft>
                <a:spcPts val="0"/>
              </a:spcAft>
              <a:buClr>
                <a:srgbClr val="FFFFFF"/>
              </a:buClr>
              <a:buSzPts val="2600"/>
              <a:buNone/>
              <a:defRPr sz="2600">
                <a:solidFill>
                  <a:srgbClr val="FFFFFF"/>
                </a:solidFill>
              </a:defRPr>
            </a:lvl3pPr>
            <a:lvl4pPr lvl="3" algn="l">
              <a:lnSpc>
                <a:spcPct val="100000"/>
              </a:lnSpc>
              <a:spcBef>
                <a:spcPts val="0"/>
              </a:spcBef>
              <a:spcAft>
                <a:spcPts val="0"/>
              </a:spcAft>
              <a:buClr>
                <a:srgbClr val="FFFFFF"/>
              </a:buClr>
              <a:buSzPts val="2600"/>
              <a:buNone/>
              <a:defRPr sz="2600">
                <a:solidFill>
                  <a:srgbClr val="FFFFFF"/>
                </a:solidFill>
              </a:defRPr>
            </a:lvl4pPr>
            <a:lvl5pPr lvl="4" algn="l">
              <a:lnSpc>
                <a:spcPct val="100000"/>
              </a:lnSpc>
              <a:spcBef>
                <a:spcPts val="0"/>
              </a:spcBef>
              <a:spcAft>
                <a:spcPts val="0"/>
              </a:spcAft>
              <a:buClr>
                <a:srgbClr val="FFFFFF"/>
              </a:buClr>
              <a:buSzPts val="2600"/>
              <a:buNone/>
              <a:defRPr sz="2600">
                <a:solidFill>
                  <a:srgbClr val="FFFFFF"/>
                </a:solidFill>
              </a:defRPr>
            </a:lvl5pPr>
            <a:lvl6pPr lvl="5" algn="l">
              <a:lnSpc>
                <a:spcPct val="100000"/>
              </a:lnSpc>
              <a:spcBef>
                <a:spcPts val="0"/>
              </a:spcBef>
              <a:spcAft>
                <a:spcPts val="0"/>
              </a:spcAft>
              <a:buClr>
                <a:srgbClr val="FFFFFF"/>
              </a:buClr>
              <a:buSzPts val="2600"/>
              <a:buNone/>
              <a:defRPr sz="2600">
                <a:solidFill>
                  <a:srgbClr val="FFFFFF"/>
                </a:solidFill>
              </a:defRPr>
            </a:lvl6pPr>
            <a:lvl7pPr lvl="6" algn="l">
              <a:lnSpc>
                <a:spcPct val="100000"/>
              </a:lnSpc>
              <a:spcBef>
                <a:spcPts val="0"/>
              </a:spcBef>
              <a:spcAft>
                <a:spcPts val="0"/>
              </a:spcAft>
              <a:buClr>
                <a:srgbClr val="FFFFFF"/>
              </a:buClr>
              <a:buSzPts val="2600"/>
              <a:buNone/>
              <a:defRPr sz="2600">
                <a:solidFill>
                  <a:srgbClr val="FFFFFF"/>
                </a:solidFill>
              </a:defRPr>
            </a:lvl7pPr>
            <a:lvl8pPr lvl="7" algn="l">
              <a:lnSpc>
                <a:spcPct val="100000"/>
              </a:lnSpc>
              <a:spcBef>
                <a:spcPts val="0"/>
              </a:spcBef>
              <a:spcAft>
                <a:spcPts val="0"/>
              </a:spcAft>
              <a:buClr>
                <a:srgbClr val="FFFFFF"/>
              </a:buClr>
              <a:buSzPts val="2600"/>
              <a:buNone/>
              <a:defRPr sz="2600">
                <a:solidFill>
                  <a:srgbClr val="FFFFFF"/>
                </a:solidFill>
              </a:defRPr>
            </a:lvl8pPr>
            <a:lvl9pPr lvl="8" algn="l">
              <a:lnSpc>
                <a:spcPct val="100000"/>
              </a:lnSpc>
              <a:spcBef>
                <a:spcPts val="0"/>
              </a:spcBef>
              <a:spcAft>
                <a:spcPts val="0"/>
              </a:spcAft>
              <a:buClr>
                <a:srgbClr val="FFFFFF"/>
              </a:buClr>
              <a:buSzPts val="2600"/>
              <a:buNone/>
              <a:defRPr sz="2600">
                <a:solidFill>
                  <a:srgbClr val="FFFFFF"/>
                </a:solidFill>
              </a:defRPr>
            </a:lvl9pPr>
          </a:lstStyle>
          <a:p/>
        </p:txBody>
      </p:sp>
      <p:sp>
        <p:nvSpPr>
          <p:cNvPr id="84" name="Google Shape;84;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85" name="Google Shape;85;p13"/>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s" sz="600" u="none" cap="none" strike="noStrike">
                <a:solidFill>
                  <a:srgbClr val="FFFFFF"/>
                </a:solidFill>
                <a:latin typeface="Arial"/>
                <a:ea typeface="Arial"/>
                <a:cs typeface="Arial"/>
                <a:sym typeface="Arial"/>
              </a:rPr>
              <a:t>Confidencial</a:t>
            </a:r>
            <a:endParaRPr b="1" i="0" sz="600" u="none" cap="none" strike="noStrike">
              <a:solidFill>
                <a:srgbClr val="FFFFFF"/>
              </a:solidFill>
              <a:latin typeface="Arial"/>
              <a:ea typeface="Arial"/>
              <a:cs typeface="Arial"/>
              <a:sym typeface="Arial"/>
            </a:endParaRPr>
          </a:p>
        </p:txBody>
      </p:sp>
      <p:sp>
        <p:nvSpPr>
          <p:cNvPr id="86" name="Google Shape;86;p13"/>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s" sz="600" u="none" cap="none" strike="noStrike">
                <a:solidFill>
                  <a:srgbClr val="FFFFFF"/>
                </a:solidFill>
                <a:latin typeface="Arial"/>
                <a:ea typeface="Arial"/>
                <a:cs typeface="Arial"/>
                <a:sym typeface="Arial"/>
              </a:rPr>
              <a:t>Personalizado para </a:t>
            </a:r>
            <a:r>
              <a:rPr b="1" i="0" lang="es" sz="600" u="none" cap="none" strike="noStrike">
                <a:solidFill>
                  <a:srgbClr val="FFFFFF"/>
                </a:solidFill>
                <a:latin typeface="Arial"/>
                <a:ea typeface="Arial"/>
                <a:cs typeface="Arial"/>
                <a:sym typeface="Arial"/>
              </a:rPr>
              <a:t>Nombre de la empresa</a:t>
            </a:r>
            <a:endParaRPr b="0" i="0" sz="600" u="none" cap="none" strike="noStrike">
              <a:solidFill>
                <a:srgbClr val="FFFFFF"/>
              </a:solidFill>
              <a:latin typeface="Arial"/>
              <a:ea typeface="Arial"/>
              <a:cs typeface="Arial"/>
              <a:sym typeface="Arial"/>
            </a:endParaRPr>
          </a:p>
        </p:txBody>
      </p:sp>
      <p:sp>
        <p:nvSpPr>
          <p:cNvPr id="87" name="Google Shape;87;p13"/>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es" sz="600" u="none" cap="none" strike="noStrike">
                <a:solidFill>
                  <a:srgbClr val="FFFFFF"/>
                </a:solidFill>
                <a:latin typeface="Arial"/>
                <a:ea typeface="Arial"/>
                <a:cs typeface="Arial"/>
                <a:sym typeface="Arial"/>
              </a:rPr>
              <a:t>Versión 1.0</a:t>
            </a:r>
            <a:endParaRPr b="1" i="0" sz="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88" name="Shape 88"/>
        <p:cNvGrpSpPr/>
        <p:nvPr/>
      </p:nvGrpSpPr>
      <p:grpSpPr>
        <a:xfrm>
          <a:off x="0" y="0"/>
          <a:ext cx="0" cy="0"/>
          <a:chOff x="0" y="0"/>
          <a:chExt cx="0" cy="0"/>
        </a:xfrm>
      </p:grpSpPr>
      <p:grpSp>
        <p:nvGrpSpPr>
          <p:cNvPr id="89" name="Google Shape;89;p14"/>
          <p:cNvGrpSpPr/>
          <p:nvPr/>
        </p:nvGrpSpPr>
        <p:grpSpPr>
          <a:xfrm>
            <a:off x="830392" y="1191256"/>
            <a:ext cx="745763" cy="45826"/>
            <a:chOff x="4580561" y="2589004"/>
            <a:chExt cx="1064464" cy="25200"/>
          </a:xfrm>
        </p:grpSpPr>
        <p:sp>
          <p:nvSpPr>
            <p:cNvPr id="90" name="Google Shape;90;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 name="Google Shape;92;p1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93" name="Google Shape;93;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94" name="Google Shape;94;p14"/>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5" name="Google Shape;95;p14"/>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96" name="Google Shape;96;p14"/>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97" name="Google Shape;97;p14"/>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98" name="Shape 98"/>
        <p:cNvGrpSpPr/>
        <p:nvPr/>
      </p:nvGrpSpPr>
      <p:grpSpPr>
        <a:xfrm>
          <a:off x="0" y="0"/>
          <a:ext cx="0" cy="0"/>
          <a:chOff x="0" y="0"/>
          <a:chExt cx="0" cy="0"/>
        </a:xfrm>
      </p:grpSpPr>
      <p:pic>
        <p:nvPicPr>
          <p:cNvPr descr="shutterstock_31891705.jpg" id="99" name="Google Shape;99;p15"/>
          <p:cNvPicPr preferRelativeResize="0"/>
          <p:nvPr/>
        </p:nvPicPr>
        <p:blipFill rotWithShape="1">
          <a:blip r:embed="rId2">
            <a:alphaModFix/>
          </a:blip>
          <a:srcRect b="11970" l="0" r="0" t="11971"/>
          <a:stretch/>
        </p:blipFill>
        <p:spPr>
          <a:xfrm>
            <a:off x="0" y="487825"/>
            <a:ext cx="9143999" cy="4655673"/>
          </a:xfrm>
          <a:prstGeom prst="rect">
            <a:avLst/>
          </a:prstGeom>
          <a:noFill/>
          <a:ln>
            <a:noFill/>
          </a:ln>
        </p:spPr>
      </p:pic>
      <p:sp>
        <p:nvSpPr>
          <p:cNvPr id="100" name="Google Shape;100;p1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102" name="Google Shape;102;p15"/>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3" name="Google Shape;103;p15"/>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04" name="Google Shape;104;p15"/>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05" name="Google Shape;105;p15"/>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106" name="Google Shape;106;p15"/>
          <p:cNvSpPr txBox="1"/>
          <p:nvPr>
            <p:ph type="title"/>
          </p:nvPr>
        </p:nvSpPr>
        <p:spPr>
          <a:xfrm>
            <a:off x="729450" y="2056375"/>
            <a:ext cx="58875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_2">
    <p:spTree>
      <p:nvGrpSpPr>
        <p:cNvPr id="107" name="Shape 107"/>
        <p:cNvGrpSpPr/>
        <p:nvPr/>
      </p:nvGrpSpPr>
      <p:grpSpPr>
        <a:xfrm>
          <a:off x="0" y="0"/>
          <a:ext cx="0" cy="0"/>
          <a:chOff x="0" y="0"/>
          <a:chExt cx="0" cy="0"/>
        </a:xfrm>
      </p:grpSpPr>
      <p:sp>
        <p:nvSpPr>
          <p:cNvPr id="108" name="Google Shape;108;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110" name="Google Shape;110;p16"/>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1" name="Google Shape;111;p16"/>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12" name="Google Shape;112;p16"/>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13" name="Google Shape;113;p16"/>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114" name="Google Shape;114;p16"/>
          <p:cNvSpPr txBox="1"/>
          <p:nvPr>
            <p:ph idx="1" type="body"/>
          </p:nvPr>
        </p:nvSpPr>
        <p:spPr>
          <a:xfrm>
            <a:off x="729450" y="1068650"/>
            <a:ext cx="7688700" cy="1034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15" name="Shape 115"/>
        <p:cNvGrpSpPr/>
        <p:nvPr/>
      </p:nvGrpSpPr>
      <p:grpSpPr>
        <a:xfrm>
          <a:off x="0" y="0"/>
          <a:ext cx="0" cy="0"/>
          <a:chOff x="0" y="0"/>
          <a:chExt cx="0" cy="0"/>
        </a:xfrm>
      </p:grpSpPr>
      <p:pic>
        <p:nvPicPr>
          <p:cNvPr descr="shutterstock_429987889_edited.jpg" id="116" name="Google Shape;116;p17"/>
          <p:cNvPicPr preferRelativeResize="0"/>
          <p:nvPr/>
        </p:nvPicPr>
        <p:blipFill rotWithShape="1">
          <a:blip r:embed="rId2">
            <a:alphaModFix/>
          </a:blip>
          <a:srcRect b="23590" l="0" r="0" t="21799"/>
          <a:stretch/>
        </p:blipFill>
        <p:spPr>
          <a:xfrm>
            <a:off x="0" y="487825"/>
            <a:ext cx="9144000" cy="4655676"/>
          </a:xfrm>
          <a:prstGeom prst="rect">
            <a:avLst/>
          </a:prstGeom>
          <a:noFill/>
          <a:ln>
            <a:noFill/>
          </a:ln>
        </p:spPr>
      </p:pic>
      <p:sp>
        <p:nvSpPr>
          <p:cNvPr id="117" name="Google Shape;117;p1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 name="Google Shape;118;p17"/>
          <p:cNvGrpSpPr/>
          <p:nvPr/>
        </p:nvGrpSpPr>
        <p:grpSpPr>
          <a:xfrm>
            <a:off x="830392" y="1191256"/>
            <a:ext cx="745763" cy="45826"/>
            <a:chOff x="4580561" y="2589004"/>
            <a:chExt cx="1064464" cy="25200"/>
          </a:xfrm>
        </p:grpSpPr>
        <p:sp>
          <p:nvSpPr>
            <p:cNvPr id="119" name="Google Shape;119;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 name="Google Shape;121;p17"/>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22" name="Google Shape;122;p17"/>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23" name="Google Shape;123;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124" name="Google Shape;124;p17"/>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5" name="Google Shape;125;p17"/>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26" name="Google Shape;126;p17"/>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27" name="Google Shape;127;p17"/>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 name="Shape 17"/>
        <p:cNvGrpSpPr/>
        <p:nvPr/>
      </p:nvGrpSpPr>
      <p:grpSpPr>
        <a:xfrm>
          <a:off x="0" y="0"/>
          <a:ext cx="0" cy="0"/>
          <a:chOff x="0" y="0"/>
          <a:chExt cx="0" cy="0"/>
        </a:xfrm>
      </p:grpSpPr>
      <p:sp>
        <p:nvSpPr>
          <p:cNvPr id="18" name="Google Shape;18;p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3" name="Google Shape;23;p3"/>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4" name="Google Shape;24;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 name="Google Shape;27;p4"/>
          <p:cNvGrpSpPr/>
          <p:nvPr/>
        </p:nvGrpSpPr>
        <p:grpSpPr>
          <a:xfrm>
            <a:off x="830392" y="1191256"/>
            <a:ext cx="745763" cy="45826"/>
            <a:chOff x="4580561" y="2589004"/>
            <a:chExt cx="1064464" cy="25200"/>
          </a:xfrm>
        </p:grpSpPr>
        <p:sp>
          <p:nvSpPr>
            <p:cNvPr id="28" name="Google Shape;28;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 name="Google Shape;30;p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1" name="Google Shape;31;p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2" name="Google Shape;32;p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 name="Google Shape;35;p5"/>
          <p:cNvGrpSpPr/>
          <p:nvPr/>
        </p:nvGrpSpPr>
        <p:grpSpPr>
          <a:xfrm>
            <a:off x="830392" y="1191256"/>
            <a:ext cx="745763" cy="45826"/>
            <a:chOff x="4580561" y="2589004"/>
            <a:chExt cx="1064464" cy="25200"/>
          </a:xfrm>
        </p:grpSpPr>
        <p:sp>
          <p:nvSpPr>
            <p:cNvPr id="36" name="Google Shape;36;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 name="Google Shape;38;p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9" name="Google Shape;39;p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0" name="Shape 40"/>
        <p:cNvGrpSpPr/>
        <p:nvPr/>
      </p:nvGrpSpPr>
      <p:grpSpPr>
        <a:xfrm>
          <a:off x="0" y="0"/>
          <a:ext cx="0" cy="0"/>
          <a:chOff x="0" y="0"/>
          <a:chExt cx="0" cy="0"/>
        </a:xfrm>
      </p:grpSpPr>
      <p:grpSp>
        <p:nvGrpSpPr>
          <p:cNvPr id="41" name="Google Shape;41;p6"/>
          <p:cNvGrpSpPr/>
          <p:nvPr/>
        </p:nvGrpSpPr>
        <p:grpSpPr>
          <a:xfrm>
            <a:off x="830392" y="1191256"/>
            <a:ext cx="745763" cy="45826"/>
            <a:chOff x="4580561" y="2589004"/>
            <a:chExt cx="1064464" cy="25200"/>
          </a:xfrm>
        </p:grpSpPr>
        <p:sp>
          <p:nvSpPr>
            <p:cNvPr id="42" name="Google Shape;42;p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 name="Google Shape;44;p6"/>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45" name="Google Shape;45;p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 name="Google Shape;48;p7"/>
          <p:cNvGrpSpPr/>
          <p:nvPr/>
        </p:nvGrpSpPr>
        <p:grpSpPr>
          <a:xfrm>
            <a:off x="830392" y="1191256"/>
            <a:ext cx="745763" cy="45826"/>
            <a:chOff x="4580561" y="2589004"/>
            <a:chExt cx="1064464" cy="25200"/>
          </a:xfrm>
        </p:grpSpPr>
        <p:sp>
          <p:nvSpPr>
            <p:cNvPr id="49" name="Google Shape;4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 name="Google Shape;51;p7"/>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2" name="Google Shape;52;p7"/>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3" name="Google Shape;53;p7"/>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8"/>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Arial"/>
              <a:buNone/>
              <a:defRPr b="1" i="0" sz="28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2800"/>
              <a:buFont typeface="Arial"/>
              <a:buNone/>
              <a:defRPr b="1" i="0" sz="2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2800"/>
              <a:buFont typeface="Arial"/>
              <a:buNone/>
              <a:defRPr b="1" i="0" sz="2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2800"/>
              <a:buFont typeface="Arial"/>
              <a:buNone/>
              <a:defRPr b="1" i="0" sz="2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2800"/>
              <a:buFont typeface="Arial"/>
              <a:buNone/>
              <a:defRPr b="1" i="0" sz="2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2800"/>
              <a:buFont typeface="Arial"/>
              <a:buNone/>
              <a:defRPr b="1" i="0" sz="2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2800"/>
              <a:buFont typeface="Arial"/>
              <a:buNone/>
              <a:defRPr b="1" i="0" sz="2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2800"/>
              <a:buFont typeface="Arial"/>
              <a:buNone/>
              <a:defRPr b="1" i="0" sz="2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2800"/>
              <a:buFont typeface="Arial"/>
              <a:buNone/>
              <a:defRPr b="1" i="0" sz="2800" u="none" cap="none" strike="noStrike">
                <a:solidFill>
                  <a:schemeClr val="dk2"/>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Arial"/>
              <a:buChar char="●"/>
              <a:defRPr b="0" i="0" sz="1300" u="none" cap="none" strike="noStrike">
                <a:solidFill>
                  <a:schemeClr val="accent1"/>
                </a:solidFill>
                <a:latin typeface="Arial"/>
                <a:ea typeface="Arial"/>
                <a:cs typeface="Arial"/>
                <a:sym typeface="Arial"/>
              </a:defRPr>
            </a:lvl1pPr>
            <a:lvl2pPr indent="-298450" lvl="1" marL="914400" marR="0" rtl="0" algn="l">
              <a:lnSpc>
                <a:spcPct val="115000"/>
              </a:lnSpc>
              <a:spcBef>
                <a:spcPts val="0"/>
              </a:spcBef>
              <a:spcAft>
                <a:spcPts val="0"/>
              </a:spcAft>
              <a:buClr>
                <a:schemeClr val="accent1"/>
              </a:buClr>
              <a:buSzPts val="1100"/>
              <a:buFont typeface="Arial"/>
              <a:buChar char="○"/>
              <a:defRPr b="0" i="0" sz="1100" u="none" cap="none" strike="noStrike">
                <a:solidFill>
                  <a:schemeClr val="accent1"/>
                </a:solidFill>
                <a:latin typeface="Arial"/>
                <a:ea typeface="Arial"/>
                <a:cs typeface="Arial"/>
                <a:sym typeface="Arial"/>
              </a:defRPr>
            </a:lvl2pPr>
            <a:lvl3pPr indent="-298450" lvl="2" marL="1371600" marR="0" rtl="0" algn="l">
              <a:lnSpc>
                <a:spcPct val="115000"/>
              </a:lnSpc>
              <a:spcBef>
                <a:spcPts val="0"/>
              </a:spcBef>
              <a:spcAft>
                <a:spcPts val="0"/>
              </a:spcAft>
              <a:buClr>
                <a:schemeClr val="accent1"/>
              </a:buClr>
              <a:buSzPts val="1100"/>
              <a:buFont typeface="Arial"/>
              <a:buChar char="■"/>
              <a:defRPr b="0" i="0" sz="1100" u="none" cap="none" strike="noStrike">
                <a:solidFill>
                  <a:schemeClr val="accent1"/>
                </a:solidFill>
                <a:latin typeface="Arial"/>
                <a:ea typeface="Arial"/>
                <a:cs typeface="Arial"/>
                <a:sym typeface="Arial"/>
              </a:defRPr>
            </a:lvl3pPr>
            <a:lvl4pPr indent="-298450" lvl="3" marL="1828800" marR="0" rtl="0" algn="l">
              <a:lnSpc>
                <a:spcPct val="115000"/>
              </a:lnSpc>
              <a:spcBef>
                <a:spcPts val="0"/>
              </a:spcBef>
              <a:spcAft>
                <a:spcPts val="0"/>
              </a:spcAft>
              <a:buClr>
                <a:schemeClr val="accent1"/>
              </a:buClr>
              <a:buSzPts val="1100"/>
              <a:buFont typeface="Arial"/>
              <a:buChar char="●"/>
              <a:defRPr b="0" i="0" sz="1100" u="none" cap="none" strike="noStrike">
                <a:solidFill>
                  <a:schemeClr val="accent1"/>
                </a:solidFill>
                <a:latin typeface="Arial"/>
                <a:ea typeface="Arial"/>
                <a:cs typeface="Arial"/>
                <a:sym typeface="Arial"/>
              </a:defRPr>
            </a:lvl4pPr>
            <a:lvl5pPr indent="-298450" lvl="4" marL="2286000" marR="0" rtl="0" algn="l">
              <a:lnSpc>
                <a:spcPct val="115000"/>
              </a:lnSpc>
              <a:spcBef>
                <a:spcPts val="0"/>
              </a:spcBef>
              <a:spcAft>
                <a:spcPts val="0"/>
              </a:spcAft>
              <a:buClr>
                <a:schemeClr val="accent1"/>
              </a:buClr>
              <a:buSzPts val="1100"/>
              <a:buFont typeface="Arial"/>
              <a:buChar char="○"/>
              <a:defRPr b="0" i="0" sz="1100" u="none" cap="none" strike="noStrike">
                <a:solidFill>
                  <a:schemeClr val="accent1"/>
                </a:solidFill>
                <a:latin typeface="Arial"/>
                <a:ea typeface="Arial"/>
                <a:cs typeface="Arial"/>
                <a:sym typeface="Arial"/>
              </a:defRPr>
            </a:lvl5pPr>
            <a:lvl6pPr indent="-298450" lvl="5" marL="2743200" marR="0" rtl="0" algn="l">
              <a:lnSpc>
                <a:spcPct val="115000"/>
              </a:lnSpc>
              <a:spcBef>
                <a:spcPts val="0"/>
              </a:spcBef>
              <a:spcAft>
                <a:spcPts val="0"/>
              </a:spcAft>
              <a:buClr>
                <a:schemeClr val="accent1"/>
              </a:buClr>
              <a:buSzPts val="1100"/>
              <a:buFont typeface="Arial"/>
              <a:buChar char="■"/>
              <a:defRPr b="0" i="0" sz="1100" u="none" cap="none" strike="noStrike">
                <a:solidFill>
                  <a:schemeClr val="accent1"/>
                </a:solidFill>
                <a:latin typeface="Arial"/>
                <a:ea typeface="Arial"/>
                <a:cs typeface="Arial"/>
                <a:sym typeface="Arial"/>
              </a:defRPr>
            </a:lvl6pPr>
            <a:lvl7pPr indent="-298450" lvl="6" marL="3200400" marR="0" rtl="0" algn="l">
              <a:lnSpc>
                <a:spcPct val="115000"/>
              </a:lnSpc>
              <a:spcBef>
                <a:spcPts val="0"/>
              </a:spcBef>
              <a:spcAft>
                <a:spcPts val="0"/>
              </a:spcAft>
              <a:buClr>
                <a:schemeClr val="accent1"/>
              </a:buClr>
              <a:buSzPts val="1100"/>
              <a:buFont typeface="Arial"/>
              <a:buChar char="●"/>
              <a:defRPr b="0" i="0" sz="1100" u="none" cap="none" strike="noStrike">
                <a:solidFill>
                  <a:schemeClr val="accent1"/>
                </a:solidFill>
                <a:latin typeface="Arial"/>
                <a:ea typeface="Arial"/>
                <a:cs typeface="Arial"/>
                <a:sym typeface="Arial"/>
              </a:defRPr>
            </a:lvl7pPr>
            <a:lvl8pPr indent="-298450" lvl="7" marL="3657600" marR="0" rtl="0" algn="l">
              <a:lnSpc>
                <a:spcPct val="115000"/>
              </a:lnSpc>
              <a:spcBef>
                <a:spcPts val="0"/>
              </a:spcBef>
              <a:spcAft>
                <a:spcPts val="0"/>
              </a:spcAft>
              <a:buClr>
                <a:schemeClr val="accent1"/>
              </a:buClr>
              <a:buSzPts val="1100"/>
              <a:buFont typeface="Arial"/>
              <a:buChar char="○"/>
              <a:defRPr b="0" i="0" sz="1100" u="none" cap="none" strike="noStrike">
                <a:solidFill>
                  <a:schemeClr val="accent1"/>
                </a:solidFill>
                <a:latin typeface="Arial"/>
                <a:ea typeface="Arial"/>
                <a:cs typeface="Arial"/>
                <a:sym typeface="Arial"/>
              </a:defRPr>
            </a:lvl8pPr>
            <a:lvl9pPr indent="-298450" lvl="8" marL="4114800" marR="0" rtl="0" algn="l">
              <a:lnSpc>
                <a:spcPct val="115000"/>
              </a:lnSpc>
              <a:spcBef>
                <a:spcPts val="0"/>
              </a:spcBef>
              <a:spcAft>
                <a:spcPts val="0"/>
              </a:spcAft>
              <a:buClr>
                <a:schemeClr val="accent1"/>
              </a:buClr>
              <a:buSzPts val="1100"/>
              <a:buFont typeface="Arial"/>
              <a:buChar char="■"/>
              <a:defRPr b="0" i="0" sz="1100" u="none" cap="none" strike="noStrike">
                <a:solidFill>
                  <a:schemeClr val="accent1"/>
                </a:solidFill>
                <a:latin typeface="Arial"/>
                <a:ea typeface="Arial"/>
                <a:cs typeface="Arial"/>
                <a:sym typeface="Arial"/>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7.xml"/><Relationship Id="rId6" Type="http://schemas.openxmlformats.org/officeDocument/2006/relationships/slide" Target="/ppt/slides/slide8.xml"/><Relationship Id="rId7" Type="http://schemas.openxmlformats.org/officeDocument/2006/relationships/slide" Target="/ppt/slid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hyperlink" Target="https://translate.google.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ph type="ctrTitle"/>
          </p:nvPr>
        </p:nvSpPr>
        <p:spPr>
          <a:xfrm>
            <a:off x="729575" y="1283800"/>
            <a:ext cx="4890900" cy="1664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s" sz="4800">
                <a:solidFill>
                  <a:srgbClr val="000000"/>
                </a:solidFill>
              </a:rPr>
              <a:t>OneDot Data Processing</a:t>
            </a:r>
            <a:endParaRPr/>
          </a:p>
        </p:txBody>
      </p:sp>
      <p:sp>
        <p:nvSpPr>
          <p:cNvPr id="133" name="Google Shape;133;p18"/>
          <p:cNvSpPr txBox="1"/>
          <p:nvPr/>
        </p:nvSpPr>
        <p:spPr>
          <a:xfrm>
            <a:off x="695875" y="4539375"/>
            <a:ext cx="4112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s" sz="800" u="none" cap="none" strike="noStrike">
                <a:solidFill>
                  <a:srgbClr val="000000"/>
                </a:solidFill>
                <a:latin typeface="Arial"/>
                <a:ea typeface="Arial"/>
                <a:cs typeface="Arial"/>
                <a:sym typeface="Arial"/>
              </a:rPr>
              <a:t>Last Update: 08/08/2021</a:t>
            </a:r>
            <a:endParaRPr b="0" i="0" sz="800" u="none" cap="none" strike="noStrike">
              <a:solidFill>
                <a:srgbClr val="000000"/>
              </a:solidFill>
              <a:latin typeface="Arial"/>
              <a:ea typeface="Arial"/>
              <a:cs typeface="Arial"/>
              <a:sym typeface="Arial"/>
            </a:endParaRPr>
          </a:p>
        </p:txBody>
      </p:sp>
      <p:sp>
        <p:nvSpPr>
          <p:cNvPr id="134" name="Google Shape;134;p18"/>
          <p:cNvSpPr txBox="1"/>
          <p:nvPr/>
        </p:nvSpPr>
        <p:spPr>
          <a:xfrm>
            <a:off x="6693075" y="4523925"/>
            <a:ext cx="1923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Arial"/>
                <a:ea typeface="Arial"/>
                <a:cs typeface="Arial"/>
                <a:sym typeface="Arial"/>
              </a:rPr>
              <a:t>Marcos Gomez-España Pecker</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730000" y="1318650"/>
            <a:ext cx="3945000" cy="612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Summary of Potential Changes - Exporting</a:t>
            </a:r>
            <a:endParaRPr/>
          </a:p>
          <a:p>
            <a:pPr indent="0" lvl="0" marL="0" rtl="0" algn="l">
              <a:lnSpc>
                <a:spcPct val="100000"/>
              </a:lnSpc>
              <a:spcBef>
                <a:spcPts val="0"/>
              </a:spcBef>
              <a:spcAft>
                <a:spcPts val="0"/>
              </a:spcAft>
              <a:buSzPct val="111111"/>
              <a:buNone/>
            </a:pPr>
            <a:r>
              <a:rPr b="0" lang="es"/>
              <a:t>4</a:t>
            </a:r>
            <a:endParaRPr/>
          </a:p>
          <a:p>
            <a:pPr indent="0" lvl="0" marL="0" rtl="0" algn="l">
              <a:lnSpc>
                <a:spcPct val="100000"/>
              </a:lnSpc>
              <a:spcBef>
                <a:spcPts val="0"/>
              </a:spcBef>
              <a:spcAft>
                <a:spcPts val="0"/>
              </a:spcAft>
              <a:buSzPct val="111111"/>
              <a:buNone/>
            </a:pPr>
            <a:r>
              <a:t/>
            </a:r>
            <a:endParaRPr/>
          </a:p>
        </p:txBody>
      </p:sp>
      <p:pic>
        <p:nvPicPr>
          <p:cNvPr id="237" name="Google Shape;237;p27"/>
          <p:cNvPicPr preferRelativeResize="0"/>
          <p:nvPr/>
        </p:nvPicPr>
        <p:blipFill rotWithShape="1">
          <a:blip r:embed="rId3">
            <a:alphaModFix/>
          </a:blip>
          <a:srcRect b="-20091" l="6717" r="6717" t="-22704"/>
          <a:stretch/>
        </p:blipFill>
        <p:spPr>
          <a:xfrm>
            <a:off x="6382375" y="940450"/>
            <a:ext cx="1977667" cy="3262598"/>
          </a:xfrm>
          <a:prstGeom prst="rect">
            <a:avLst/>
          </a:prstGeom>
          <a:noFill/>
          <a:ln>
            <a:noFill/>
          </a:ln>
        </p:spPr>
      </p:pic>
      <p:sp>
        <p:nvSpPr>
          <p:cNvPr id="238" name="Google Shape;238;p27"/>
          <p:cNvSpPr txBox="1"/>
          <p:nvPr/>
        </p:nvSpPr>
        <p:spPr>
          <a:xfrm>
            <a:off x="6693075" y="4523925"/>
            <a:ext cx="192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Arial"/>
                <a:ea typeface="Arial"/>
                <a:cs typeface="Arial"/>
                <a:sym typeface="Arial"/>
              </a:rPr>
              <a:t>Marcos Gomez-España Pecker</a:t>
            </a:r>
            <a:endParaRPr b="0" i="0" sz="1000" u="none" cap="none" strike="noStrike">
              <a:solidFill>
                <a:srgbClr val="000000"/>
              </a:solidFill>
              <a:latin typeface="Arial"/>
              <a:ea typeface="Arial"/>
              <a:cs typeface="Arial"/>
              <a:sym typeface="Arial"/>
            </a:endParaRPr>
          </a:p>
        </p:txBody>
      </p:sp>
      <p:sp>
        <p:nvSpPr>
          <p:cNvPr id="239" name="Google Shape;239;p27"/>
          <p:cNvSpPr txBox="1"/>
          <p:nvPr/>
        </p:nvSpPr>
        <p:spPr>
          <a:xfrm>
            <a:off x="730000" y="2666650"/>
            <a:ext cx="3880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accent1"/>
                </a:solidFill>
              </a:rPr>
              <a:t>Data can be exported to whatever format is needed. As well as exporting it to excel, we can export this data to a given database</a:t>
            </a:r>
            <a:endParaRPr sz="1300">
              <a:solidFill>
                <a:schemeClr val="accent1"/>
              </a:solidFill>
            </a:endParaRPr>
          </a:p>
          <a:p>
            <a:pPr indent="0" lvl="0" marL="0" rtl="0" algn="l">
              <a:spcBef>
                <a:spcPts val="0"/>
              </a:spcBef>
              <a:spcAft>
                <a:spcPts val="0"/>
              </a:spcAft>
              <a:buNone/>
            </a:pPr>
            <a:r>
              <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txBox="1"/>
          <p:nvPr>
            <p:ph idx="1" type="body"/>
          </p:nvPr>
        </p:nvSpPr>
        <p:spPr>
          <a:xfrm>
            <a:off x="721225" y="2434125"/>
            <a:ext cx="3893400" cy="20898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300"/>
              <a:buNone/>
            </a:pPr>
            <a:r>
              <a:rPr lang="es" sz="1100"/>
              <a:t>We can effectively process data from other suppliers, however, because we need to meet a certain format, we need some data in particular and data not meeting the final format is lost.</a:t>
            </a:r>
            <a:endParaRPr sz="1100"/>
          </a:p>
          <a:p>
            <a:pPr indent="0" lvl="0" marL="0" rtl="0" algn="l">
              <a:lnSpc>
                <a:spcPct val="115000"/>
              </a:lnSpc>
              <a:spcBef>
                <a:spcPts val="1200"/>
              </a:spcBef>
              <a:spcAft>
                <a:spcPts val="0"/>
              </a:spcAft>
              <a:buSzPts val="1300"/>
              <a:buNone/>
            </a:pPr>
            <a:r>
              <a:rPr b="1" lang="es" sz="1100">
                <a:solidFill>
                  <a:schemeClr val="dk2"/>
                </a:solidFill>
              </a:rPr>
              <a:t>Customer Consequences:</a:t>
            </a:r>
            <a:endParaRPr b="1" sz="1100">
              <a:solidFill>
                <a:schemeClr val="dk2"/>
              </a:solidFill>
            </a:endParaRPr>
          </a:p>
          <a:p>
            <a:pPr indent="0" lvl="0" marL="0" rtl="0" algn="l">
              <a:lnSpc>
                <a:spcPct val="115000"/>
              </a:lnSpc>
              <a:spcBef>
                <a:spcPts val="0"/>
              </a:spcBef>
              <a:spcAft>
                <a:spcPts val="1200"/>
              </a:spcAft>
              <a:buSzPts val="1300"/>
              <a:buNone/>
            </a:pPr>
            <a:r>
              <a:rPr lang="es" sz="1100"/>
              <a:t>To improve the quality of the output it would be wise to add some information about “currency”, “drive” or “price on request” and delete columns like “Ccm” or “Co2EmissionText”. Moreover, changing the source of the data from .json files to databases would help improve the process.</a:t>
            </a:r>
            <a:endParaRPr sz="1100"/>
          </a:p>
        </p:txBody>
      </p:sp>
      <p:pic>
        <p:nvPicPr>
          <p:cNvPr id="245" name="Google Shape;245;p28"/>
          <p:cNvPicPr preferRelativeResize="0"/>
          <p:nvPr/>
        </p:nvPicPr>
        <p:blipFill rotWithShape="1">
          <a:blip r:embed="rId3">
            <a:alphaModFix/>
          </a:blip>
          <a:srcRect b="-9809" l="2126" r="2088" t="-7671"/>
          <a:stretch/>
        </p:blipFill>
        <p:spPr>
          <a:xfrm>
            <a:off x="4533575" y="1186225"/>
            <a:ext cx="4610425" cy="3260975"/>
          </a:xfrm>
          <a:prstGeom prst="rect">
            <a:avLst/>
          </a:prstGeom>
          <a:noFill/>
          <a:ln>
            <a:noFill/>
          </a:ln>
        </p:spPr>
      </p:pic>
      <p:sp>
        <p:nvSpPr>
          <p:cNvPr id="246" name="Google Shape;246;p28"/>
          <p:cNvSpPr txBox="1"/>
          <p:nvPr>
            <p:ph type="title"/>
          </p:nvPr>
        </p:nvSpPr>
        <p:spPr>
          <a:xfrm>
            <a:off x="730725" y="1318650"/>
            <a:ext cx="4003500" cy="1034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00"/>
              <a:buNone/>
            </a:pPr>
            <a:r>
              <a:rPr lang="es"/>
              <a:t>Take Away Message</a:t>
            </a:r>
            <a:endParaRPr/>
          </a:p>
          <a:p>
            <a:pPr indent="0" lvl="0" marL="0" rtl="0" algn="l">
              <a:lnSpc>
                <a:spcPct val="100000"/>
              </a:lnSpc>
              <a:spcBef>
                <a:spcPts val="0"/>
              </a:spcBef>
              <a:spcAft>
                <a:spcPts val="0"/>
              </a:spcAft>
              <a:buSzPts val="2600"/>
              <a:buNone/>
            </a:pPr>
            <a:r>
              <a:rPr b="0" lang="es"/>
              <a:t>5</a:t>
            </a:r>
            <a:endParaRPr b="0"/>
          </a:p>
        </p:txBody>
      </p:sp>
      <p:sp>
        <p:nvSpPr>
          <p:cNvPr id="247" name="Google Shape;247;p28"/>
          <p:cNvSpPr txBox="1"/>
          <p:nvPr/>
        </p:nvSpPr>
        <p:spPr>
          <a:xfrm>
            <a:off x="6693075" y="4523925"/>
            <a:ext cx="1923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Arial"/>
                <a:ea typeface="Arial"/>
                <a:cs typeface="Arial"/>
                <a:sym typeface="Arial"/>
              </a:rPr>
              <a:t>Marcos Gomez-España Pecker</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ph type="ctrTitle"/>
          </p:nvPr>
        </p:nvSpPr>
        <p:spPr>
          <a:xfrm>
            <a:off x="2126550" y="1999375"/>
            <a:ext cx="4890900" cy="1002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s" sz="4800">
                <a:solidFill>
                  <a:srgbClr val="000000"/>
                </a:solidFill>
              </a:rPr>
              <a:t>Any Questions?</a:t>
            </a:r>
            <a:endParaRPr/>
          </a:p>
        </p:txBody>
      </p:sp>
      <p:sp>
        <p:nvSpPr>
          <p:cNvPr id="253" name="Google Shape;253;p29"/>
          <p:cNvSpPr txBox="1"/>
          <p:nvPr/>
        </p:nvSpPr>
        <p:spPr>
          <a:xfrm>
            <a:off x="6693075" y="4523925"/>
            <a:ext cx="1923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Arial"/>
                <a:ea typeface="Arial"/>
                <a:cs typeface="Arial"/>
                <a:sym typeface="Arial"/>
              </a:rPr>
              <a:t>Marcos Gomez-España Pecker</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type="ctrTitle"/>
          </p:nvPr>
        </p:nvSpPr>
        <p:spPr>
          <a:xfrm>
            <a:off x="739050" y="427325"/>
            <a:ext cx="5691600" cy="665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22807"/>
              <a:buNone/>
            </a:pPr>
            <a:r>
              <a:rPr lang="es" sz="3800">
                <a:solidFill>
                  <a:srgbClr val="000000"/>
                </a:solidFill>
              </a:rPr>
              <a:t>Table of Contents</a:t>
            </a:r>
            <a:endParaRPr sz="3200"/>
          </a:p>
        </p:txBody>
      </p:sp>
      <p:sp>
        <p:nvSpPr>
          <p:cNvPr id="140" name="Google Shape;140;p19"/>
          <p:cNvSpPr txBox="1"/>
          <p:nvPr>
            <p:ph idx="4294967295" type="title"/>
          </p:nvPr>
        </p:nvSpPr>
        <p:spPr>
          <a:xfrm>
            <a:off x="784575" y="1528925"/>
            <a:ext cx="7688400" cy="2001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0" lang="es" sz="1300" u="sng">
                <a:solidFill>
                  <a:schemeClr val="hlink"/>
                </a:solidFill>
                <a:hlinkClick action="ppaction://hlinksldjump" r:id="rId3"/>
              </a:rPr>
              <a:t>1. Introduction</a:t>
            </a:r>
            <a:endParaRPr b="0" sz="1300"/>
          </a:p>
          <a:p>
            <a:pPr indent="0" lvl="0" marL="0" rtl="0" algn="l">
              <a:lnSpc>
                <a:spcPct val="100000"/>
              </a:lnSpc>
              <a:spcBef>
                <a:spcPts val="1600"/>
              </a:spcBef>
              <a:spcAft>
                <a:spcPts val="0"/>
              </a:spcAft>
              <a:buSzPts val="2800"/>
              <a:buNone/>
            </a:pPr>
            <a:r>
              <a:rPr b="0" lang="es" sz="1300" u="sng">
                <a:solidFill>
                  <a:schemeClr val="hlink"/>
                </a:solidFill>
                <a:hlinkClick action="ppaction://hlinksldjump" r:id="rId4"/>
              </a:rPr>
              <a:t>2. Key Facts of Input/Output</a:t>
            </a:r>
            <a:endParaRPr b="0" sz="1300"/>
          </a:p>
          <a:p>
            <a:pPr indent="0" lvl="0" marL="0" rtl="0" algn="l">
              <a:lnSpc>
                <a:spcPct val="100000"/>
              </a:lnSpc>
              <a:spcBef>
                <a:spcPts val="1600"/>
              </a:spcBef>
              <a:spcAft>
                <a:spcPts val="0"/>
              </a:spcAft>
              <a:buSzPts val="2800"/>
              <a:buNone/>
            </a:pPr>
            <a:r>
              <a:rPr b="0" lang="es" sz="1300" u="sng">
                <a:solidFill>
                  <a:schemeClr val="hlink"/>
                </a:solidFill>
                <a:hlinkClick action="ppaction://hlinksldjump" r:id="rId5"/>
              </a:rPr>
              <a:t>3. Summary of Changes to Input Data</a:t>
            </a:r>
            <a:endParaRPr b="0" sz="1300"/>
          </a:p>
          <a:p>
            <a:pPr indent="0" lvl="0" marL="0" rtl="0" algn="l">
              <a:lnSpc>
                <a:spcPct val="100000"/>
              </a:lnSpc>
              <a:spcBef>
                <a:spcPts val="1600"/>
              </a:spcBef>
              <a:spcAft>
                <a:spcPts val="0"/>
              </a:spcAft>
              <a:buSzPts val="2800"/>
              <a:buNone/>
            </a:pPr>
            <a:r>
              <a:rPr b="0" lang="es" sz="1300" u="sng">
                <a:solidFill>
                  <a:schemeClr val="hlink"/>
                </a:solidFill>
                <a:hlinkClick action="ppaction://hlinksldjump" r:id="rId6"/>
              </a:rPr>
              <a:t>4. Summary of Potential Changes</a:t>
            </a:r>
            <a:endParaRPr b="0" sz="1300"/>
          </a:p>
          <a:p>
            <a:pPr indent="0" lvl="0" marL="0" rtl="0" algn="l">
              <a:lnSpc>
                <a:spcPct val="100000"/>
              </a:lnSpc>
              <a:spcBef>
                <a:spcPts val="0"/>
              </a:spcBef>
              <a:spcAft>
                <a:spcPts val="0"/>
              </a:spcAft>
              <a:buSzPts val="2800"/>
              <a:buNone/>
            </a:pPr>
            <a:r>
              <a:t/>
            </a:r>
            <a:endParaRPr b="0" sz="1300"/>
          </a:p>
          <a:p>
            <a:pPr indent="0" lvl="0" marL="0" rtl="0" algn="l">
              <a:lnSpc>
                <a:spcPct val="100000"/>
              </a:lnSpc>
              <a:spcBef>
                <a:spcPts val="0"/>
              </a:spcBef>
              <a:spcAft>
                <a:spcPts val="0"/>
              </a:spcAft>
              <a:buSzPts val="2800"/>
              <a:buNone/>
            </a:pPr>
            <a:r>
              <a:rPr b="0" lang="es" sz="1300" u="sng">
                <a:solidFill>
                  <a:schemeClr val="hlink"/>
                </a:solidFill>
                <a:hlinkClick action="ppaction://hlinksldjump" r:id="rId7"/>
              </a:rPr>
              <a:t>5. Take Away Message</a:t>
            </a:r>
            <a:endParaRPr/>
          </a:p>
          <a:p>
            <a:pPr indent="0" lvl="0" marL="0" rtl="0" algn="l">
              <a:lnSpc>
                <a:spcPct val="100000"/>
              </a:lnSpc>
              <a:spcBef>
                <a:spcPts val="0"/>
              </a:spcBef>
              <a:spcAft>
                <a:spcPts val="0"/>
              </a:spcAft>
              <a:buSzPts val="2800"/>
              <a:buNone/>
            </a:pPr>
            <a:r>
              <a:t/>
            </a:r>
            <a:endParaRPr/>
          </a:p>
        </p:txBody>
      </p:sp>
      <p:sp>
        <p:nvSpPr>
          <p:cNvPr id="141" name="Google Shape;141;p19"/>
          <p:cNvSpPr txBox="1"/>
          <p:nvPr/>
        </p:nvSpPr>
        <p:spPr>
          <a:xfrm>
            <a:off x="6693075" y="4523925"/>
            <a:ext cx="1923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Arial"/>
                <a:ea typeface="Arial"/>
                <a:cs typeface="Arial"/>
                <a:sym typeface="Arial"/>
              </a:rPr>
              <a:t>Marcos Gomez-España Pecker</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730725" y="1318650"/>
            <a:ext cx="4003500" cy="1034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00"/>
              <a:buNone/>
            </a:pPr>
            <a:r>
              <a:rPr lang="es"/>
              <a:t>Introduction</a:t>
            </a:r>
            <a:endParaRPr/>
          </a:p>
          <a:p>
            <a:pPr indent="0" lvl="0" marL="0" rtl="0" algn="l">
              <a:lnSpc>
                <a:spcPct val="100000"/>
              </a:lnSpc>
              <a:spcBef>
                <a:spcPts val="0"/>
              </a:spcBef>
              <a:spcAft>
                <a:spcPts val="0"/>
              </a:spcAft>
              <a:buSzPts val="2600"/>
              <a:buNone/>
            </a:pPr>
            <a:r>
              <a:rPr b="0" lang="es"/>
              <a:t>1</a:t>
            </a:r>
            <a:endParaRPr b="0"/>
          </a:p>
        </p:txBody>
      </p:sp>
      <p:sp>
        <p:nvSpPr>
          <p:cNvPr id="147" name="Google Shape;147;p20"/>
          <p:cNvSpPr txBox="1"/>
          <p:nvPr>
            <p:ph idx="1" type="body"/>
          </p:nvPr>
        </p:nvSpPr>
        <p:spPr>
          <a:xfrm>
            <a:off x="721225" y="2434125"/>
            <a:ext cx="3893400" cy="2089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s" sz="1100"/>
              <a:t>Data processing at OneDot is quick and effective. We will discuss the processing of data, the list of changes we did and the list of potential changes we could do to improve this process. Lastly, we will talk about some changes the customer can apply to help refine the whole process.</a:t>
            </a:r>
            <a:endParaRPr sz="1100"/>
          </a:p>
        </p:txBody>
      </p:sp>
      <p:pic>
        <p:nvPicPr>
          <p:cNvPr id="148" name="Google Shape;148;p20"/>
          <p:cNvPicPr preferRelativeResize="0"/>
          <p:nvPr/>
        </p:nvPicPr>
        <p:blipFill rotWithShape="1">
          <a:blip r:embed="rId3">
            <a:alphaModFix/>
          </a:blip>
          <a:srcRect b="14328" l="6391" r="6989" t="4711"/>
          <a:stretch/>
        </p:blipFill>
        <p:spPr>
          <a:xfrm>
            <a:off x="5451100" y="2105700"/>
            <a:ext cx="3165573" cy="1424275"/>
          </a:xfrm>
          <a:prstGeom prst="rect">
            <a:avLst/>
          </a:prstGeom>
          <a:noFill/>
          <a:ln>
            <a:noFill/>
          </a:ln>
        </p:spPr>
      </p:pic>
      <p:sp>
        <p:nvSpPr>
          <p:cNvPr id="149" name="Google Shape;149;p20"/>
          <p:cNvSpPr txBox="1"/>
          <p:nvPr/>
        </p:nvSpPr>
        <p:spPr>
          <a:xfrm>
            <a:off x="6693075" y="4523925"/>
            <a:ext cx="1923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Arial"/>
                <a:ea typeface="Arial"/>
                <a:cs typeface="Arial"/>
                <a:sym typeface="Arial"/>
              </a:rPr>
              <a:t>Marcos Gomez-España Pecker</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Key facts of Input/Output</a:t>
            </a:r>
            <a:endParaRPr/>
          </a:p>
          <a:p>
            <a:pPr indent="0" lvl="0" marL="0" rtl="0" algn="l">
              <a:lnSpc>
                <a:spcPct val="100000"/>
              </a:lnSpc>
              <a:spcBef>
                <a:spcPts val="0"/>
              </a:spcBef>
              <a:spcAft>
                <a:spcPts val="0"/>
              </a:spcAft>
              <a:buSzPct val="111111"/>
              <a:buNone/>
            </a:pPr>
            <a:r>
              <a:rPr b="0" lang="es"/>
              <a:t>2</a:t>
            </a:r>
            <a:endParaRPr b="0"/>
          </a:p>
        </p:txBody>
      </p:sp>
      <p:sp>
        <p:nvSpPr>
          <p:cNvPr id="155" name="Google Shape;155;p21"/>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s" sz="800" u="none" cap="none" strike="noStrike">
                <a:solidFill>
                  <a:srgbClr val="FFFFFF"/>
                </a:solidFill>
                <a:latin typeface="Arial"/>
                <a:ea typeface="Arial"/>
                <a:cs typeface="Arial"/>
                <a:sym typeface="Arial"/>
              </a:rPr>
              <a:t>1</a:t>
            </a:r>
            <a:endParaRPr b="1" i="0" sz="800" u="none" cap="none" strike="noStrike">
              <a:solidFill>
                <a:srgbClr val="FFFFFF"/>
              </a:solidFill>
              <a:latin typeface="Arial"/>
              <a:ea typeface="Arial"/>
              <a:cs typeface="Arial"/>
              <a:sym typeface="Arial"/>
            </a:endParaRPr>
          </a:p>
        </p:txBody>
      </p:sp>
      <p:sp>
        <p:nvSpPr>
          <p:cNvPr id="156" name="Google Shape;156;p21"/>
          <p:cNvSpPr txBox="1"/>
          <p:nvPr>
            <p:ph idx="1" type="body"/>
          </p:nvPr>
        </p:nvSpPr>
        <p:spPr>
          <a:xfrm>
            <a:off x="1847691" y="2073775"/>
            <a:ext cx="2832900" cy="10518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1200"/>
              </a:spcAft>
              <a:buSzPts val="1300"/>
              <a:buNone/>
            </a:pPr>
            <a:r>
              <a:rPr lang="es" sz="1100"/>
              <a:t>Number of Attributes: The number of attributes of the incoming data is free, however only a certain number of columns will be used.</a:t>
            </a:r>
            <a:endParaRPr sz="1100"/>
          </a:p>
        </p:txBody>
      </p:sp>
      <p:sp>
        <p:nvSpPr>
          <p:cNvPr id="157" name="Google Shape;157;p21"/>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s" sz="800" u="none" cap="none" strike="noStrike">
                <a:solidFill>
                  <a:srgbClr val="FFFFFF"/>
                </a:solidFill>
                <a:latin typeface="Arial"/>
                <a:ea typeface="Arial"/>
                <a:cs typeface="Arial"/>
                <a:sym typeface="Arial"/>
              </a:rPr>
              <a:t>2</a:t>
            </a:r>
            <a:endParaRPr b="1" i="0" sz="800" u="none" cap="none" strike="noStrike">
              <a:solidFill>
                <a:srgbClr val="FFFFFF"/>
              </a:solidFill>
              <a:latin typeface="Arial"/>
              <a:ea typeface="Arial"/>
              <a:cs typeface="Arial"/>
              <a:sym typeface="Arial"/>
            </a:endParaRPr>
          </a:p>
        </p:txBody>
      </p:sp>
      <p:sp>
        <p:nvSpPr>
          <p:cNvPr id="158" name="Google Shape;158;p21"/>
          <p:cNvSpPr txBox="1"/>
          <p:nvPr>
            <p:ph idx="1" type="body"/>
          </p:nvPr>
        </p:nvSpPr>
        <p:spPr>
          <a:xfrm>
            <a:off x="1847700" y="3307900"/>
            <a:ext cx="2832900" cy="12111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1200"/>
              </a:spcAft>
              <a:buSzPct val="127764"/>
              <a:buNone/>
            </a:pPr>
            <a:r>
              <a:rPr lang="es" sz="1100"/>
              <a:t>Number of Records: The number of record will maintain the same throughout the whole process. The records of the same product will be grouped so a unique way to identify products is needed.</a:t>
            </a:r>
            <a:endParaRPr sz="1100"/>
          </a:p>
        </p:txBody>
      </p:sp>
      <p:sp>
        <p:nvSpPr>
          <p:cNvPr id="159" name="Google Shape;159;p21"/>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s" sz="800" u="none" cap="none" strike="noStrike">
                <a:solidFill>
                  <a:srgbClr val="FFFFFF"/>
                </a:solidFill>
                <a:latin typeface="Arial"/>
                <a:ea typeface="Arial"/>
                <a:cs typeface="Arial"/>
                <a:sym typeface="Arial"/>
              </a:rPr>
              <a:t>3</a:t>
            </a:r>
            <a:endParaRPr b="1" i="0" sz="800" u="none" cap="none" strike="noStrike">
              <a:solidFill>
                <a:srgbClr val="FFFFFF"/>
              </a:solidFill>
              <a:latin typeface="Arial"/>
              <a:ea typeface="Arial"/>
              <a:cs typeface="Arial"/>
              <a:sym typeface="Arial"/>
            </a:endParaRPr>
          </a:p>
        </p:txBody>
      </p:sp>
      <p:sp>
        <p:nvSpPr>
          <p:cNvPr id="160" name="Google Shape;160;p21"/>
          <p:cNvSpPr txBox="1"/>
          <p:nvPr>
            <p:ph idx="1" type="body"/>
          </p:nvPr>
        </p:nvSpPr>
        <p:spPr>
          <a:xfrm>
            <a:off x="5536112" y="2073775"/>
            <a:ext cx="2832900" cy="1051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15000"/>
              </a:lnSpc>
              <a:spcBef>
                <a:spcPts val="0"/>
              </a:spcBef>
              <a:spcAft>
                <a:spcPts val="1200"/>
              </a:spcAft>
              <a:buSzPct val="118181"/>
              <a:buNone/>
            </a:pPr>
            <a:r>
              <a:rPr lang="es" sz="1100"/>
              <a:t>Missing Values: If there are missing values in the dataset or after the data wrangling, these will be managed in a way that it doesn’t affect the customer. W</a:t>
            </a:r>
            <a:r>
              <a:rPr lang="es" sz="1100"/>
              <a:t>e will fill with value “null” so the process stays error-free.</a:t>
            </a:r>
            <a:endParaRPr sz="1100"/>
          </a:p>
        </p:txBody>
      </p:sp>
      <p:sp>
        <p:nvSpPr>
          <p:cNvPr id="161" name="Google Shape;161;p21"/>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s" sz="800" u="none" cap="none" strike="noStrike">
                <a:solidFill>
                  <a:srgbClr val="FFFFFF"/>
                </a:solidFill>
                <a:latin typeface="Arial"/>
                <a:ea typeface="Arial"/>
                <a:cs typeface="Arial"/>
                <a:sym typeface="Arial"/>
              </a:rPr>
              <a:t>4</a:t>
            </a:r>
            <a:endParaRPr b="1" i="0" sz="800" u="none" cap="none" strike="noStrike">
              <a:solidFill>
                <a:srgbClr val="FFFFFF"/>
              </a:solidFill>
              <a:latin typeface="Arial"/>
              <a:ea typeface="Arial"/>
              <a:cs typeface="Arial"/>
              <a:sym typeface="Arial"/>
            </a:endParaRPr>
          </a:p>
        </p:txBody>
      </p:sp>
      <p:sp>
        <p:nvSpPr>
          <p:cNvPr id="162" name="Google Shape;162;p21"/>
          <p:cNvSpPr txBox="1"/>
          <p:nvPr>
            <p:ph idx="1" type="body"/>
          </p:nvPr>
        </p:nvSpPr>
        <p:spPr>
          <a:xfrm>
            <a:off x="5536112" y="3307900"/>
            <a:ext cx="2832900" cy="1051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s" sz="1100"/>
              <a:t>Final output: The final output will have always the same number of columns (18).</a:t>
            </a:r>
            <a:endParaRPr sz="1100"/>
          </a:p>
        </p:txBody>
      </p:sp>
      <p:sp>
        <p:nvSpPr>
          <p:cNvPr id="163" name="Google Shape;163;p21"/>
          <p:cNvSpPr txBox="1"/>
          <p:nvPr/>
        </p:nvSpPr>
        <p:spPr>
          <a:xfrm>
            <a:off x="6693075" y="4523925"/>
            <a:ext cx="1923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Arial"/>
                <a:ea typeface="Arial"/>
                <a:cs typeface="Arial"/>
                <a:sym typeface="Arial"/>
              </a:rPr>
              <a:t>Marcos Gomez-España Pecker</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type="title"/>
          </p:nvPr>
        </p:nvSpPr>
        <p:spPr>
          <a:xfrm>
            <a:off x="730725" y="1318650"/>
            <a:ext cx="4003500" cy="1034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Key Facts of Input/Output – Number of Attributes</a:t>
            </a:r>
            <a:endParaRPr/>
          </a:p>
          <a:p>
            <a:pPr indent="0" lvl="0" marL="0" rtl="0" algn="l">
              <a:lnSpc>
                <a:spcPct val="100000"/>
              </a:lnSpc>
              <a:spcBef>
                <a:spcPts val="0"/>
              </a:spcBef>
              <a:spcAft>
                <a:spcPts val="0"/>
              </a:spcAft>
              <a:buSzPct val="111111"/>
              <a:buNone/>
            </a:pPr>
            <a:r>
              <a:rPr b="0" lang="es"/>
              <a:t>2</a:t>
            </a:r>
            <a:endParaRPr b="0"/>
          </a:p>
        </p:txBody>
      </p:sp>
      <p:sp>
        <p:nvSpPr>
          <p:cNvPr id="169" name="Google Shape;169;p22"/>
          <p:cNvSpPr txBox="1"/>
          <p:nvPr>
            <p:ph idx="1" type="body"/>
          </p:nvPr>
        </p:nvSpPr>
        <p:spPr>
          <a:xfrm>
            <a:off x="721225" y="2434125"/>
            <a:ext cx="3893400" cy="20898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300"/>
              <a:buNone/>
            </a:pPr>
            <a:r>
              <a:rPr lang="es" sz="1100"/>
              <a:t>The data supplied has 9 attributes at first, however, the data can be pivoted so the values in the “Attribute Names” are also attributes. When this process is done (preprocessing), the data will have 25.</a:t>
            </a:r>
            <a:endParaRPr/>
          </a:p>
          <a:p>
            <a:pPr indent="0" lvl="0" marL="0" rtl="0" algn="l">
              <a:lnSpc>
                <a:spcPct val="115000"/>
              </a:lnSpc>
              <a:spcBef>
                <a:spcPts val="1200"/>
              </a:spcBef>
              <a:spcAft>
                <a:spcPts val="1200"/>
              </a:spcAft>
              <a:buSzPts val="1300"/>
              <a:buNone/>
            </a:pPr>
            <a:r>
              <a:rPr lang="es" sz="1100"/>
              <a:t>However, not all these attributes will be useful, and some needed attributes are missing. For instance, “Co2EmissionText”, “Ccm” or “Hp” amongst others are not needed and we don’t have information about the “price on request”, “driver” and “currency” attributes.</a:t>
            </a:r>
            <a:endParaRPr/>
          </a:p>
        </p:txBody>
      </p:sp>
      <p:pic>
        <p:nvPicPr>
          <p:cNvPr id="170" name="Google Shape;170;p22"/>
          <p:cNvPicPr preferRelativeResize="0"/>
          <p:nvPr/>
        </p:nvPicPr>
        <p:blipFill rotWithShape="1">
          <a:blip r:embed="rId3">
            <a:alphaModFix/>
          </a:blip>
          <a:srcRect b="0" l="0" r="0" t="0"/>
          <a:stretch/>
        </p:blipFill>
        <p:spPr>
          <a:xfrm>
            <a:off x="5451100" y="1235050"/>
            <a:ext cx="3165574" cy="3165625"/>
          </a:xfrm>
          <a:prstGeom prst="rect">
            <a:avLst/>
          </a:prstGeom>
          <a:noFill/>
          <a:ln>
            <a:noFill/>
          </a:ln>
        </p:spPr>
      </p:pic>
      <p:sp>
        <p:nvSpPr>
          <p:cNvPr id="171" name="Google Shape;171;p22"/>
          <p:cNvSpPr txBox="1"/>
          <p:nvPr/>
        </p:nvSpPr>
        <p:spPr>
          <a:xfrm>
            <a:off x="6693075" y="4523925"/>
            <a:ext cx="1923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Arial"/>
                <a:ea typeface="Arial"/>
                <a:cs typeface="Arial"/>
                <a:sym typeface="Arial"/>
              </a:rPr>
              <a:t>Marcos Gomez-España Pecker</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730725" y="1318650"/>
            <a:ext cx="4003500" cy="1034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Key Facts of Input/Output – Number of Records</a:t>
            </a:r>
            <a:endParaRPr/>
          </a:p>
          <a:p>
            <a:pPr indent="0" lvl="0" marL="0" rtl="0" algn="l">
              <a:lnSpc>
                <a:spcPct val="100000"/>
              </a:lnSpc>
              <a:spcBef>
                <a:spcPts val="0"/>
              </a:spcBef>
              <a:spcAft>
                <a:spcPts val="0"/>
              </a:spcAft>
              <a:buSzPct val="111111"/>
              <a:buNone/>
            </a:pPr>
            <a:r>
              <a:rPr b="0" lang="es"/>
              <a:t>2</a:t>
            </a:r>
            <a:endParaRPr b="0"/>
          </a:p>
        </p:txBody>
      </p:sp>
      <p:sp>
        <p:nvSpPr>
          <p:cNvPr id="177" name="Google Shape;177;p23"/>
          <p:cNvSpPr txBox="1"/>
          <p:nvPr>
            <p:ph idx="1" type="body"/>
          </p:nvPr>
        </p:nvSpPr>
        <p:spPr>
          <a:xfrm>
            <a:off x="721225" y="2434125"/>
            <a:ext cx="3893400" cy="2089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 sz="1100"/>
              <a:t>The way the original data is organized is by having one row for each attribute a product has. When we preprocess the data, we group by “ID” so that we end up having one record for each product. </a:t>
            </a:r>
            <a:endParaRPr/>
          </a:p>
          <a:p>
            <a:pPr indent="0" lvl="0" marL="0" rtl="0" algn="l">
              <a:lnSpc>
                <a:spcPct val="115000"/>
              </a:lnSpc>
              <a:spcBef>
                <a:spcPts val="1200"/>
              </a:spcBef>
              <a:spcAft>
                <a:spcPts val="1200"/>
              </a:spcAft>
              <a:buSzPts val="1300"/>
              <a:buNone/>
            </a:pPr>
            <a:r>
              <a:rPr lang="es" sz="1100"/>
              <a:t>Thus, although the number of rows changes, the number of distinct products maintains the same and all the information is preserved throughout the process.</a:t>
            </a:r>
            <a:endParaRPr/>
          </a:p>
        </p:txBody>
      </p:sp>
      <p:pic>
        <p:nvPicPr>
          <p:cNvPr id="178" name="Google Shape;178;p23"/>
          <p:cNvPicPr preferRelativeResize="0"/>
          <p:nvPr/>
        </p:nvPicPr>
        <p:blipFill rotWithShape="1">
          <a:blip r:embed="rId3">
            <a:alphaModFix/>
          </a:blip>
          <a:srcRect b="21306" l="0" r="0" t="14148"/>
          <a:stretch/>
        </p:blipFill>
        <p:spPr>
          <a:xfrm>
            <a:off x="5451100" y="1592975"/>
            <a:ext cx="3165575" cy="2142299"/>
          </a:xfrm>
          <a:prstGeom prst="rect">
            <a:avLst/>
          </a:prstGeom>
          <a:noFill/>
          <a:ln>
            <a:noFill/>
          </a:ln>
        </p:spPr>
      </p:pic>
      <p:sp>
        <p:nvSpPr>
          <p:cNvPr id="179" name="Google Shape;179;p23"/>
          <p:cNvSpPr txBox="1"/>
          <p:nvPr/>
        </p:nvSpPr>
        <p:spPr>
          <a:xfrm>
            <a:off x="6693075" y="4523925"/>
            <a:ext cx="1923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Arial"/>
                <a:ea typeface="Arial"/>
                <a:cs typeface="Arial"/>
                <a:sym typeface="Arial"/>
              </a:rPr>
              <a:t>Marcos Gomez-España Pecker</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solidFill>
                  <a:srgbClr val="000000"/>
                </a:solidFill>
              </a:rPr>
              <a:t>Summary of Changes to Input Data</a:t>
            </a:r>
            <a:endParaRPr>
              <a:solidFill>
                <a:srgbClr val="000000"/>
              </a:solidFill>
            </a:endParaRPr>
          </a:p>
          <a:p>
            <a:pPr indent="0" lvl="0" marL="0" rtl="0" algn="l">
              <a:lnSpc>
                <a:spcPct val="100000"/>
              </a:lnSpc>
              <a:spcBef>
                <a:spcPts val="0"/>
              </a:spcBef>
              <a:spcAft>
                <a:spcPts val="0"/>
              </a:spcAft>
              <a:buSzPct val="111111"/>
              <a:buNone/>
            </a:pPr>
            <a:r>
              <a:rPr b="0" lang="es">
                <a:solidFill>
                  <a:srgbClr val="000000"/>
                </a:solidFill>
              </a:rPr>
              <a:t>3</a:t>
            </a:r>
            <a:endParaRPr b="0">
              <a:solidFill>
                <a:srgbClr val="000000"/>
              </a:solidFill>
            </a:endParaRPr>
          </a:p>
        </p:txBody>
      </p:sp>
      <p:sp>
        <p:nvSpPr>
          <p:cNvPr id="185" name="Google Shape;185;p24"/>
          <p:cNvSpPr txBox="1"/>
          <p:nvPr>
            <p:ph type="title"/>
          </p:nvPr>
        </p:nvSpPr>
        <p:spPr>
          <a:xfrm>
            <a:off x="803537" y="2278750"/>
            <a:ext cx="2214900" cy="231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1600"/>
              </a:spcAft>
              <a:buSzPct val="361111"/>
              <a:buNone/>
            </a:pPr>
            <a:r>
              <a:rPr lang="es" sz="800">
                <a:solidFill>
                  <a:srgbClr val="000000"/>
                </a:solidFill>
              </a:rPr>
              <a:t>1. Loading Data</a:t>
            </a:r>
            <a:endParaRPr sz="800">
              <a:solidFill>
                <a:srgbClr val="000000"/>
              </a:solidFill>
            </a:endParaRPr>
          </a:p>
        </p:txBody>
      </p:sp>
      <p:sp>
        <p:nvSpPr>
          <p:cNvPr id="186" name="Google Shape;186;p24"/>
          <p:cNvSpPr txBox="1"/>
          <p:nvPr>
            <p:ph idx="4294967295" type="body"/>
          </p:nvPr>
        </p:nvSpPr>
        <p:spPr>
          <a:xfrm>
            <a:off x="803537" y="2509675"/>
            <a:ext cx="2214900" cy="5505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00000"/>
              </a:lnSpc>
              <a:spcBef>
                <a:spcPts val="0"/>
              </a:spcBef>
              <a:spcAft>
                <a:spcPts val="1200"/>
              </a:spcAft>
              <a:buSzPct val="200772"/>
              <a:buNone/>
            </a:pPr>
            <a:r>
              <a:rPr lang="es" sz="700"/>
              <a:t>First, we load the data from the json file into a pandas DataFrame. We process the data using python and pandas.</a:t>
            </a:r>
            <a:endParaRPr sz="700"/>
          </a:p>
        </p:txBody>
      </p:sp>
      <p:sp>
        <p:nvSpPr>
          <p:cNvPr id="187" name="Google Shape;187;p24"/>
          <p:cNvSpPr txBox="1"/>
          <p:nvPr>
            <p:ph type="title"/>
          </p:nvPr>
        </p:nvSpPr>
        <p:spPr>
          <a:xfrm>
            <a:off x="2230906" y="3837600"/>
            <a:ext cx="2214900" cy="231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1600"/>
              </a:spcAft>
              <a:buSzPct val="361111"/>
              <a:buNone/>
            </a:pPr>
            <a:r>
              <a:rPr lang="es" sz="800">
                <a:solidFill>
                  <a:srgbClr val="000000"/>
                </a:solidFill>
              </a:rPr>
              <a:t>2. Pre-Processing</a:t>
            </a:r>
            <a:endParaRPr sz="800">
              <a:solidFill>
                <a:srgbClr val="000000"/>
              </a:solidFill>
            </a:endParaRPr>
          </a:p>
        </p:txBody>
      </p:sp>
      <p:sp>
        <p:nvSpPr>
          <p:cNvPr id="188" name="Google Shape;188;p24"/>
          <p:cNvSpPr txBox="1"/>
          <p:nvPr>
            <p:ph idx="4294967295" type="body"/>
          </p:nvPr>
        </p:nvSpPr>
        <p:spPr>
          <a:xfrm>
            <a:off x="2230906" y="4068525"/>
            <a:ext cx="2214900" cy="5505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00000"/>
              </a:lnSpc>
              <a:spcBef>
                <a:spcPts val="0"/>
              </a:spcBef>
              <a:spcAft>
                <a:spcPts val="1200"/>
              </a:spcAft>
              <a:buSzPct val="202335"/>
              <a:buNone/>
            </a:pPr>
            <a:r>
              <a:rPr lang="es" sz="829"/>
              <a:t>Second, we preprocess the data by unstacking column values into new columns. By this, we achieve the same granularity we need for the output file.</a:t>
            </a:r>
            <a:endParaRPr sz="829"/>
          </a:p>
        </p:txBody>
      </p:sp>
      <p:sp>
        <p:nvSpPr>
          <p:cNvPr id="189" name="Google Shape;189;p24"/>
          <p:cNvSpPr txBox="1"/>
          <p:nvPr>
            <p:ph type="title"/>
          </p:nvPr>
        </p:nvSpPr>
        <p:spPr>
          <a:xfrm>
            <a:off x="3681909" y="2278750"/>
            <a:ext cx="2214900" cy="231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1600"/>
              </a:spcAft>
              <a:buSzPct val="361111"/>
              <a:buNone/>
            </a:pPr>
            <a:r>
              <a:rPr lang="es" sz="800">
                <a:solidFill>
                  <a:srgbClr val="000000"/>
                </a:solidFill>
              </a:rPr>
              <a:t>3. Translation</a:t>
            </a:r>
            <a:endParaRPr sz="800">
              <a:solidFill>
                <a:srgbClr val="000000"/>
              </a:solidFill>
            </a:endParaRPr>
          </a:p>
        </p:txBody>
      </p:sp>
      <p:sp>
        <p:nvSpPr>
          <p:cNvPr id="190" name="Google Shape;190;p24"/>
          <p:cNvSpPr txBox="1"/>
          <p:nvPr>
            <p:ph idx="4294967295" type="body"/>
          </p:nvPr>
        </p:nvSpPr>
        <p:spPr>
          <a:xfrm>
            <a:off x="3681909" y="2509675"/>
            <a:ext cx="2214900" cy="5505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00000"/>
              </a:lnSpc>
              <a:spcBef>
                <a:spcPts val="0"/>
              </a:spcBef>
              <a:spcAft>
                <a:spcPts val="1200"/>
              </a:spcAft>
              <a:buSzPct val="202335"/>
              <a:buNone/>
            </a:pPr>
            <a:r>
              <a:rPr lang="es" sz="829"/>
              <a:t>In this step, data is translated to English. For this step to work we need a json with the translations. If needed, a API call to google could translate the texts needed</a:t>
            </a:r>
            <a:endParaRPr sz="829"/>
          </a:p>
        </p:txBody>
      </p:sp>
      <p:sp>
        <p:nvSpPr>
          <p:cNvPr id="191" name="Google Shape;191;p24"/>
          <p:cNvSpPr txBox="1"/>
          <p:nvPr>
            <p:ph type="title"/>
          </p:nvPr>
        </p:nvSpPr>
        <p:spPr>
          <a:xfrm>
            <a:off x="5136128" y="3837600"/>
            <a:ext cx="2214900" cy="231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1600"/>
              </a:spcAft>
              <a:buSzPct val="361111"/>
              <a:buNone/>
            </a:pPr>
            <a:r>
              <a:rPr lang="es" sz="800">
                <a:solidFill>
                  <a:srgbClr val="000000"/>
                </a:solidFill>
              </a:rPr>
              <a:t>4. Normalization</a:t>
            </a:r>
            <a:endParaRPr sz="800">
              <a:solidFill>
                <a:srgbClr val="000000"/>
              </a:solidFill>
            </a:endParaRPr>
          </a:p>
        </p:txBody>
      </p:sp>
      <p:sp>
        <p:nvSpPr>
          <p:cNvPr id="192" name="Google Shape;192;p24"/>
          <p:cNvSpPr txBox="1"/>
          <p:nvPr>
            <p:ph idx="4294967295" type="body"/>
          </p:nvPr>
        </p:nvSpPr>
        <p:spPr>
          <a:xfrm>
            <a:off x="5136128" y="4068525"/>
            <a:ext cx="2214900" cy="5505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00000"/>
              </a:lnSpc>
              <a:spcBef>
                <a:spcPts val="0"/>
              </a:spcBef>
              <a:spcAft>
                <a:spcPts val="1200"/>
              </a:spcAft>
              <a:buSzPct val="202335"/>
              <a:buNone/>
            </a:pPr>
            <a:r>
              <a:rPr lang="es" sz="829"/>
              <a:t>Here we rename the columns, cast them to the correct type and apply any function needed to the data in order to obtain the desired end results</a:t>
            </a:r>
            <a:endParaRPr sz="829"/>
          </a:p>
        </p:txBody>
      </p:sp>
      <p:sp>
        <p:nvSpPr>
          <p:cNvPr id="193" name="Google Shape;193;p24"/>
          <p:cNvSpPr txBox="1"/>
          <p:nvPr>
            <p:ph type="title"/>
          </p:nvPr>
        </p:nvSpPr>
        <p:spPr>
          <a:xfrm>
            <a:off x="6585599" y="2278750"/>
            <a:ext cx="2214900" cy="231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1600"/>
              </a:spcAft>
              <a:buSzPct val="361111"/>
              <a:buNone/>
            </a:pPr>
            <a:r>
              <a:rPr lang="es" sz="800">
                <a:solidFill>
                  <a:srgbClr val="000000"/>
                </a:solidFill>
              </a:rPr>
              <a:t>5. Integration</a:t>
            </a:r>
            <a:endParaRPr sz="800">
              <a:solidFill>
                <a:srgbClr val="000000"/>
              </a:solidFill>
            </a:endParaRPr>
          </a:p>
        </p:txBody>
      </p:sp>
      <p:sp>
        <p:nvSpPr>
          <p:cNvPr id="194" name="Google Shape;194;p24"/>
          <p:cNvSpPr txBox="1"/>
          <p:nvPr>
            <p:ph idx="4294967295" type="body"/>
          </p:nvPr>
        </p:nvSpPr>
        <p:spPr>
          <a:xfrm>
            <a:off x="6585599" y="2509675"/>
            <a:ext cx="2214900" cy="5505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00000"/>
              </a:lnSpc>
              <a:spcBef>
                <a:spcPts val="0"/>
              </a:spcBef>
              <a:spcAft>
                <a:spcPts val="1200"/>
              </a:spcAft>
              <a:buSzPct val="200772"/>
              <a:buNone/>
            </a:pPr>
            <a:r>
              <a:rPr lang="es" sz="700"/>
              <a:t>We discard not wanted columns and maintain those we need. Finally we export the processed data into a excel file</a:t>
            </a:r>
            <a:endParaRPr sz="700"/>
          </a:p>
        </p:txBody>
      </p:sp>
      <p:grpSp>
        <p:nvGrpSpPr>
          <p:cNvPr id="195" name="Google Shape;195;p24"/>
          <p:cNvGrpSpPr/>
          <p:nvPr/>
        </p:nvGrpSpPr>
        <p:grpSpPr>
          <a:xfrm>
            <a:off x="845575" y="3060165"/>
            <a:ext cx="92400" cy="411825"/>
            <a:chOff x="845575" y="2563700"/>
            <a:chExt cx="92400" cy="411825"/>
          </a:xfrm>
        </p:grpSpPr>
        <p:cxnSp>
          <p:nvCxnSpPr>
            <p:cNvPr id="196" name="Google Shape;196;p2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97" name="Google Shape;197;p2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 name="Google Shape;198;p24"/>
          <p:cNvGrpSpPr/>
          <p:nvPr/>
        </p:nvGrpSpPr>
        <p:grpSpPr>
          <a:xfrm rot="10800000">
            <a:off x="2296375" y="3339567"/>
            <a:ext cx="92400" cy="411825"/>
            <a:chOff x="2070100" y="2563700"/>
            <a:chExt cx="92400" cy="411825"/>
          </a:xfrm>
        </p:grpSpPr>
        <p:cxnSp>
          <p:nvCxnSpPr>
            <p:cNvPr id="199" name="Google Shape;199;p2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00" name="Google Shape;200;p2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 name="Google Shape;201;p24"/>
          <p:cNvGrpSpPr/>
          <p:nvPr/>
        </p:nvGrpSpPr>
        <p:grpSpPr>
          <a:xfrm>
            <a:off x="3747175" y="3060165"/>
            <a:ext cx="92400" cy="411825"/>
            <a:chOff x="845575" y="2563700"/>
            <a:chExt cx="92400" cy="411825"/>
          </a:xfrm>
        </p:grpSpPr>
        <p:cxnSp>
          <p:nvCxnSpPr>
            <p:cNvPr id="202" name="Google Shape;202;p2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03" name="Google Shape;203;p2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 name="Google Shape;204;p24"/>
          <p:cNvGrpSpPr/>
          <p:nvPr/>
        </p:nvGrpSpPr>
        <p:grpSpPr>
          <a:xfrm rot="10800000">
            <a:off x="5197975" y="3339567"/>
            <a:ext cx="92400" cy="411825"/>
            <a:chOff x="2070100" y="2563700"/>
            <a:chExt cx="92400" cy="411825"/>
          </a:xfrm>
        </p:grpSpPr>
        <p:cxnSp>
          <p:nvCxnSpPr>
            <p:cNvPr id="205" name="Google Shape;205;p2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06" name="Google Shape;206;p2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7" name="Google Shape;207;p24"/>
          <p:cNvGrpSpPr/>
          <p:nvPr/>
        </p:nvGrpSpPr>
        <p:grpSpPr>
          <a:xfrm>
            <a:off x="6648775" y="3060165"/>
            <a:ext cx="92400" cy="411825"/>
            <a:chOff x="845575" y="2563700"/>
            <a:chExt cx="92400" cy="411825"/>
          </a:xfrm>
        </p:grpSpPr>
        <p:cxnSp>
          <p:nvCxnSpPr>
            <p:cNvPr id="208" name="Google Shape;208;p2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09" name="Google Shape;209;p2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0" name="Google Shape;210;p24"/>
          <p:cNvSpPr/>
          <p:nvPr/>
        </p:nvSpPr>
        <p:spPr>
          <a:xfrm>
            <a:off x="885125" y="3292225"/>
            <a:ext cx="1461900" cy="227100"/>
          </a:xfrm>
          <a:prstGeom prst="homePlate">
            <a:avLst>
              <a:gd fmla="val 50000"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Load Data</a:t>
            </a:r>
            <a:endParaRPr b="0" i="0" sz="1400" u="none" cap="none" strike="noStrike">
              <a:solidFill>
                <a:srgbClr val="000000"/>
              </a:solidFill>
              <a:latin typeface="Arial"/>
              <a:ea typeface="Arial"/>
              <a:cs typeface="Arial"/>
              <a:sym typeface="Arial"/>
            </a:endParaRPr>
          </a:p>
        </p:txBody>
      </p:sp>
      <p:sp>
        <p:nvSpPr>
          <p:cNvPr id="211" name="Google Shape;211;p24"/>
          <p:cNvSpPr/>
          <p:nvPr/>
        </p:nvSpPr>
        <p:spPr>
          <a:xfrm>
            <a:off x="2337025" y="3292238"/>
            <a:ext cx="1461900" cy="227100"/>
          </a:xfrm>
          <a:prstGeom prst="homePlate">
            <a:avLst>
              <a:gd fmla="val 50000"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Pre-Processing</a:t>
            </a:r>
            <a:endParaRPr b="0" i="0" sz="1400" u="none" cap="none" strike="noStrike">
              <a:solidFill>
                <a:srgbClr val="000000"/>
              </a:solidFill>
              <a:latin typeface="Arial"/>
              <a:ea typeface="Arial"/>
              <a:cs typeface="Arial"/>
              <a:sym typeface="Arial"/>
            </a:endParaRPr>
          </a:p>
        </p:txBody>
      </p:sp>
      <p:sp>
        <p:nvSpPr>
          <p:cNvPr id="212" name="Google Shape;212;p24"/>
          <p:cNvSpPr/>
          <p:nvPr/>
        </p:nvSpPr>
        <p:spPr>
          <a:xfrm>
            <a:off x="3787825" y="3292238"/>
            <a:ext cx="1461900" cy="227100"/>
          </a:xfrm>
          <a:prstGeom prst="homePlate">
            <a:avLst>
              <a:gd fmla="val 50000"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Translation</a:t>
            </a:r>
            <a:endParaRPr b="0" i="0" sz="1400" u="none" cap="none" strike="noStrike">
              <a:solidFill>
                <a:srgbClr val="000000"/>
              </a:solidFill>
              <a:latin typeface="Arial"/>
              <a:ea typeface="Arial"/>
              <a:cs typeface="Arial"/>
              <a:sym typeface="Arial"/>
            </a:endParaRPr>
          </a:p>
        </p:txBody>
      </p:sp>
      <p:sp>
        <p:nvSpPr>
          <p:cNvPr id="213" name="Google Shape;213;p24"/>
          <p:cNvSpPr/>
          <p:nvPr/>
        </p:nvSpPr>
        <p:spPr>
          <a:xfrm>
            <a:off x="5239725" y="3292213"/>
            <a:ext cx="1461900" cy="227100"/>
          </a:xfrm>
          <a:prstGeom prst="homePlate">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Normalization</a:t>
            </a:r>
            <a:endParaRPr b="0" i="0" sz="1400" u="none" cap="none" strike="noStrike">
              <a:solidFill>
                <a:srgbClr val="000000"/>
              </a:solidFill>
              <a:latin typeface="Arial"/>
              <a:ea typeface="Arial"/>
              <a:cs typeface="Arial"/>
              <a:sym typeface="Arial"/>
            </a:endParaRPr>
          </a:p>
        </p:txBody>
      </p:sp>
      <p:sp>
        <p:nvSpPr>
          <p:cNvPr id="214" name="Google Shape;214;p24"/>
          <p:cNvSpPr/>
          <p:nvPr/>
        </p:nvSpPr>
        <p:spPr>
          <a:xfrm>
            <a:off x="6689425" y="3292213"/>
            <a:ext cx="1461900" cy="227100"/>
          </a:xfrm>
          <a:prstGeom prst="homePlate">
            <a:avLst>
              <a:gd fmla="val 50000" name="adj"/>
            </a:avLst>
          </a:prstGeom>
          <a:solidFill>
            <a:srgbClr val="53C6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Integration</a:t>
            </a:r>
            <a:endParaRPr b="0" i="0" sz="1400" u="none" cap="none" strike="noStrike">
              <a:solidFill>
                <a:srgbClr val="000000"/>
              </a:solidFill>
              <a:latin typeface="Arial"/>
              <a:ea typeface="Arial"/>
              <a:cs typeface="Arial"/>
              <a:sym typeface="Arial"/>
            </a:endParaRPr>
          </a:p>
        </p:txBody>
      </p:sp>
      <p:sp>
        <p:nvSpPr>
          <p:cNvPr id="215" name="Google Shape;215;p24"/>
          <p:cNvSpPr txBox="1"/>
          <p:nvPr/>
        </p:nvSpPr>
        <p:spPr>
          <a:xfrm>
            <a:off x="6693075" y="4523925"/>
            <a:ext cx="1923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Arial"/>
                <a:ea typeface="Arial"/>
                <a:cs typeface="Arial"/>
                <a:sym typeface="Arial"/>
              </a:rPr>
              <a:t>Marcos Gomez-España Pecker</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730000" y="1318650"/>
            <a:ext cx="3636600" cy="570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Summary of Potential Changes - Loading Data</a:t>
            </a:r>
            <a:endParaRPr/>
          </a:p>
          <a:p>
            <a:pPr indent="0" lvl="0" marL="0" rtl="0" algn="l">
              <a:lnSpc>
                <a:spcPct val="100000"/>
              </a:lnSpc>
              <a:spcBef>
                <a:spcPts val="0"/>
              </a:spcBef>
              <a:spcAft>
                <a:spcPts val="0"/>
              </a:spcAft>
              <a:buSzPct val="111111"/>
              <a:buNone/>
            </a:pPr>
            <a:r>
              <a:rPr b="0" lang="es"/>
              <a:t>4</a:t>
            </a:r>
            <a:endParaRPr/>
          </a:p>
          <a:p>
            <a:pPr indent="0" lvl="0" marL="0" rtl="0" algn="l">
              <a:lnSpc>
                <a:spcPct val="100000"/>
              </a:lnSpc>
              <a:spcBef>
                <a:spcPts val="0"/>
              </a:spcBef>
              <a:spcAft>
                <a:spcPts val="0"/>
              </a:spcAft>
              <a:buSzPct val="111111"/>
              <a:buNone/>
            </a:pPr>
            <a:r>
              <a:t/>
            </a:r>
            <a:endParaRPr/>
          </a:p>
        </p:txBody>
      </p:sp>
      <p:sp>
        <p:nvSpPr>
          <p:cNvPr id="221" name="Google Shape;221;p25"/>
          <p:cNvSpPr txBox="1"/>
          <p:nvPr/>
        </p:nvSpPr>
        <p:spPr>
          <a:xfrm>
            <a:off x="6693075" y="4523925"/>
            <a:ext cx="1923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Arial"/>
                <a:ea typeface="Arial"/>
                <a:cs typeface="Arial"/>
                <a:sym typeface="Arial"/>
              </a:rPr>
              <a:t>Marcos Gomez-España Pecker</a:t>
            </a:r>
            <a:endParaRPr b="0" i="0" sz="1000" u="none" cap="none" strike="noStrike">
              <a:solidFill>
                <a:srgbClr val="000000"/>
              </a:solidFill>
              <a:latin typeface="Arial"/>
              <a:ea typeface="Arial"/>
              <a:cs typeface="Arial"/>
              <a:sym typeface="Arial"/>
            </a:endParaRPr>
          </a:p>
        </p:txBody>
      </p:sp>
      <p:sp>
        <p:nvSpPr>
          <p:cNvPr id="222" name="Google Shape;222;p25"/>
          <p:cNvSpPr txBox="1"/>
          <p:nvPr/>
        </p:nvSpPr>
        <p:spPr>
          <a:xfrm>
            <a:off x="730000" y="2666650"/>
            <a:ext cx="38802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accent1"/>
                </a:solidFill>
              </a:rPr>
              <a:t>When loading data, one change we could implement is the possibility of using databases as a source instead of plain .json files. This would help the scaling of the data and help relate data from different tables.</a:t>
            </a:r>
            <a:endParaRPr sz="1100">
              <a:solidFill>
                <a:schemeClr val="accent1"/>
              </a:solidFill>
            </a:endParaRPr>
          </a:p>
          <a:p>
            <a:pPr indent="0" lvl="0" marL="0" rtl="0" algn="l">
              <a:spcBef>
                <a:spcPts val="0"/>
              </a:spcBef>
              <a:spcAft>
                <a:spcPts val="0"/>
              </a:spcAft>
              <a:buNone/>
            </a:pPr>
            <a:r>
              <a:t/>
            </a:r>
            <a:endParaRPr sz="1100">
              <a:solidFill>
                <a:schemeClr val="accent1"/>
              </a:solidFill>
            </a:endParaRPr>
          </a:p>
          <a:p>
            <a:pPr indent="0" lvl="0" marL="0" rtl="0" algn="l">
              <a:spcBef>
                <a:spcPts val="0"/>
              </a:spcBef>
              <a:spcAft>
                <a:spcPts val="0"/>
              </a:spcAft>
              <a:buNone/>
            </a:pPr>
            <a:r>
              <a:rPr lang="es" sz="1100">
                <a:solidFill>
                  <a:schemeClr val="accent1"/>
                </a:solidFill>
              </a:rPr>
              <a:t>Moreover, if databases are used, we could automatically and periodically run the script to generate the desired output without the need of running it manually.</a:t>
            </a:r>
            <a:endParaRPr sz="1100">
              <a:solidFill>
                <a:schemeClr val="accent1"/>
              </a:solidFill>
            </a:endParaRPr>
          </a:p>
          <a:p>
            <a:pPr indent="0" lvl="0" marL="0" rtl="0" algn="l">
              <a:spcBef>
                <a:spcPts val="0"/>
              </a:spcBef>
              <a:spcAft>
                <a:spcPts val="0"/>
              </a:spcAft>
              <a:buNone/>
            </a:pPr>
            <a:r>
              <a:t/>
            </a:r>
            <a:endParaRPr sz="1100"/>
          </a:p>
        </p:txBody>
      </p:sp>
      <p:pic>
        <p:nvPicPr>
          <p:cNvPr id="223" name="Google Shape;223;p25"/>
          <p:cNvPicPr preferRelativeResize="0"/>
          <p:nvPr/>
        </p:nvPicPr>
        <p:blipFill>
          <a:blip r:embed="rId3">
            <a:alphaModFix/>
          </a:blip>
          <a:stretch>
            <a:fillRect/>
          </a:stretch>
        </p:blipFill>
        <p:spPr>
          <a:xfrm>
            <a:off x="6280675" y="1576388"/>
            <a:ext cx="1990725" cy="1990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6"/>
          <p:cNvSpPr txBox="1"/>
          <p:nvPr>
            <p:ph type="title"/>
          </p:nvPr>
        </p:nvSpPr>
        <p:spPr>
          <a:xfrm>
            <a:off x="730000" y="1318650"/>
            <a:ext cx="3945000" cy="612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Summary of Potential Changes - Translation</a:t>
            </a:r>
            <a:endParaRPr/>
          </a:p>
          <a:p>
            <a:pPr indent="0" lvl="0" marL="0" rtl="0" algn="l">
              <a:lnSpc>
                <a:spcPct val="100000"/>
              </a:lnSpc>
              <a:spcBef>
                <a:spcPts val="0"/>
              </a:spcBef>
              <a:spcAft>
                <a:spcPts val="0"/>
              </a:spcAft>
              <a:buSzPct val="111111"/>
              <a:buNone/>
            </a:pPr>
            <a:r>
              <a:rPr b="0" lang="es"/>
              <a:t>4</a:t>
            </a:r>
            <a:endParaRPr/>
          </a:p>
          <a:p>
            <a:pPr indent="0" lvl="0" marL="0" rtl="0" algn="l">
              <a:lnSpc>
                <a:spcPct val="100000"/>
              </a:lnSpc>
              <a:spcBef>
                <a:spcPts val="0"/>
              </a:spcBef>
              <a:spcAft>
                <a:spcPts val="0"/>
              </a:spcAft>
              <a:buSzPct val="111111"/>
              <a:buNone/>
            </a:pPr>
            <a:r>
              <a:t/>
            </a:r>
            <a:endParaRPr/>
          </a:p>
        </p:txBody>
      </p:sp>
      <p:pic>
        <p:nvPicPr>
          <p:cNvPr id="229" name="Google Shape;229;p26"/>
          <p:cNvPicPr preferRelativeResize="0"/>
          <p:nvPr/>
        </p:nvPicPr>
        <p:blipFill rotWithShape="1">
          <a:blip r:embed="rId3">
            <a:alphaModFix/>
          </a:blip>
          <a:srcRect b="0" l="0" r="1039" t="0"/>
          <a:stretch/>
        </p:blipFill>
        <p:spPr>
          <a:xfrm>
            <a:off x="6679200" y="1741423"/>
            <a:ext cx="1951350" cy="1971924"/>
          </a:xfrm>
          <a:prstGeom prst="rect">
            <a:avLst/>
          </a:prstGeom>
          <a:noFill/>
          <a:ln>
            <a:noFill/>
          </a:ln>
        </p:spPr>
      </p:pic>
      <p:sp>
        <p:nvSpPr>
          <p:cNvPr id="230" name="Google Shape;230;p26"/>
          <p:cNvSpPr txBox="1"/>
          <p:nvPr/>
        </p:nvSpPr>
        <p:spPr>
          <a:xfrm>
            <a:off x="6693075" y="4523925"/>
            <a:ext cx="192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Arial"/>
                <a:ea typeface="Arial"/>
                <a:cs typeface="Arial"/>
                <a:sym typeface="Arial"/>
              </a:rPr>
              <a:t>Marcos Gomez-España Pecker</a:t>
            </a:r>
            <a:endParaRPr b="0" i="0" sz="1000" u="none" cap="none" strike="noStrike">
              <a:solidFill>
                <a:srgbClr val="000000"/>
              </a:solidFill>
              <a:latin typeface="Arial"/>
              <a:ea typeface="Arial"/>
              <a:cs typeface="Arial"/>
              <a:sym typeface="Arial"/>
            </a:endParaRPr>
          </a:p>
        </p:txBody>
      </p:sp>
      <p:sp>
        <p:nvSpPr>
          <p:cNvPr id="231" name="Google Shape;231;p26"/>
          <p:cNvSpPr txBox="1"/>
          <p:nvPr/>
        </p:nvSpPr>
        <p:spPr>
          <a:xfrm>
            <a:off x="730000" y="2666650"/>
            <a:ext cx="3880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accent1"/>
                </a:solidFill>
              </a:rPr>
              <a:t>We could use a API called </a:t>
            </a:r>
            <a:r>
              <a:rPr lang="es" sz="1200">
                <a:solidFill>
                  <a:srgbClr val="006DAD"/>
                </a:solidFill>
                <a:highlight>
                  <a:srgbClr val="FDFDFD"/>
                </a:highlight>
                <a:uFill>
                  <a:noFill/>
                </a:uFill>
                <a:hlinkClick r:id="rId4">
                  <a:extLst>
                    <a:ext uri="{A12FA001-AC4F-418D-AE19-62706E023703}">
                      <ahyp:hlinkClr val="tx"/>
                    </a:ext>
                  </a:extLst>
                </a:hlinkClick>
              </a:rPr>
              <a:t>Google Translate Ajax API</a:t>
            </a:r>
            <a:r>
              <a:rPr lang="es" sz="1200">
                <a:solidFill>
                  <a:srgbClr val="464646"/>
                </a:solidFill>
                <a:highlight>
                  <a:srgbClr val="FDFDFD"/>
                </a:highlight>
              </a:rPr>
              <a:t> </a:t>
            </a:r>
            <a:r>
              <a:rPr lang="es" sz="1100">
                <a:solidFill>
                  <a:schemeClr val="accent1"/>
                </a:solidFill>
              </a:rPr>
              <a:t>to translate all the texts without using a lookup table. By doing this, the whole data could be in another language, not only in german.</a:t>
            </a:r>
            <a:endParaRPr sz="1300">
              <a:solidFill>
                <a:schemeClr val="accent1"/>
              </a:solidFill>
            </a:endParaRPr>
          </a:p>
          <a:p>
            <a:pPr indent="0" lvl="0" marL="0" rtl="0" algn="l">
              <a:spcBef>
                <a:spcPts val="0"/>
              </a:spcBef>
              <a:spcAft>
                <a:spcPts val="0"/>
              </a:spcAft>
              <a:buNone/>
            </a:pPr>
            <a:r>
              <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